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986" r:id="rId3"/>
    <p:sldId id="991" r:id="rId4"/>
    <p:sldId id="992" r:id="rId5"/>
    <p:sldId id="993" r:id="rId6"/>
    <p:sldId id="99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2  A new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student</a:t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940186"/>
            <a:ext cx="11521280" cy="54242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256923"/>
              </p:ext>
            </p:extLst>
          </p:nvPr>
        </p:nvGraphicFramePr>
        <p:xfrm>
          <a:off x="356092" y="1476238"/>
          <a:ext cx="11491210" cy="3021733"/>
        </p:xfrm>
        <a:graphic>
          <a:graphicData uri="http://schemas.openxmlformats.org/drawingml/2006/table">
            <a:tbl>
              <a:tblPr firstRow="1" firstCol="1" bandRow="1"/>
              <a:tblGrid>
                <a:gridCol w="978040">
                  <a:extLst>
                    <a:ext uri="{9D8B030D-6E8A-4147-A177-3AD203B41FA5}">
                      <a16:colId xmlns:a16="http://schemas.microsoft.com/office/drawing/2014/main" val="279974277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97349758"/>
                    </a:ext>
                  </a:extLst>
                </a:gridCol>
                <a:gridCol w="9001002">
                  <a:extLst>
                    <a:ext uri="{9D8B030D-6E8A-4147-A177-3AD203B41FA5}">
                      <a16:colId xmlns:a16="http://schemas.microsoft.com/office/drawing/2014/main" val="696544746"/>
                    </a:ext>
                  </a:extLst>
                </a:gridCol>
              </a:tblGrid>
              <a:tr h="933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/s/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inema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 cream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jui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60" marR="486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195654"/>
                  </a:ext>
                </a:extLst>
              </a:tr>
              <a:tr h="15130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classroom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教室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第二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电脑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third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第三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首先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停下，停止</a:t>
                      </a:r>
                    </a:p>
                  </a:txBody>
                  <a:tcPr marL="4860" marR="486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229911"/>
                  </a:ext>
                </a:extLst>
              </a:tr>
              <a:tr h="13758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楼层　　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swing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秋千　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push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推　　　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heavy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重的，沉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高的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很多的，极大的</a:t>
                      </a:r>
                    </a:p>
                  </a:txBody>
                  <a:tcPr marL="4860" marR="486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573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940186"/>
            <a:ext cx="11521280" cy="542427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824843"/>
              </p:ext>
            </p:extLst>
          </p:nvPr>
        </p:nvGraphicFramePr>
        <p:xfrm>
          <a:off x="338855" y="1484784"/>
          <a:ext cx="11508446" cy="4160520"/>
        </p:xfrm>
        <a:graphic>
          <a:graphicData uri="http://schemas.openxmlformats.org/drawingml/2006/table">
            <a:tbl>
              <a:tblPr firstRow="1" firstCol="1" bandRow="1"/>
              <a:tblGrid>
                <a:gridCol w="707245">
                  <a:extLst>
                    <a:ext uri="{9D8B030D-6E8A-4147-A177-3AD203B41FA5}">
                      <a16:colId xmlns:a16="http://schemas.microsoft.com/office/drawing/2014/main" val="3960425880"/>
                    </a:ext>
                  </a:extLst>
                </a:gridCol>
                <a:gridCol w="10801201">
                  <a:extLst>
                    <a:ext uri="{9D8B030D-6E8A-4147-A177-3AD203B41FA5}">
                      <a16:colId xmlns:a16="http://schemas.microsoft.com/office/drawing/2014/main" val="2764603911"/>
                    </a:ext>
                  </a:extLst>
                </a:gridCol>
              </a:tblGrid>
              <a:tr h="36004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new student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一名新生　　　　　　　　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 around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带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 classrooms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多少间教室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some art rooms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一些美术室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first/second/third floor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二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三楼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 music room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一间音乐室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computer rooms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两间电脑室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table tennis room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乒乓球室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swing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在秋千上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go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have a look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去看一看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heavy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如此重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too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太高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 fun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很有趣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go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cinema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去看电影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045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051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296782"/>
              </p:ext>
            </p:extLst>
          </p:nvPr>
        </p:nvGraphicFramePr>
        <p:xfrm>
          <a:off x="334567" y="1459146"/>
          <a:ext cx="11521280" cy="4789551"/>
        </p:xfrm>
        <a:graphic>
          <a:graphicData uri="http://schemas.openxmlformats.org/drawingml/2006/table">
            <a:tbl>
              <a:tblPr firstRow="1" firstCol="1" bandRow="1"/>
              <a:tblGrid>
                <a:gridCol w="648071">
                  <a:extLst>
                    <a:ext uri="{9D8B030D-6E8A-4147-A177-3AD203B41FA5}">
                      <a16:colId xmlns:a16="http://schemas.microsoft.com/office/drawing/2014/main" val="2752627690"/>
                    </a:ext>
                  </a:extLst>
                </a:gridCol>
                <a:gridCol w="10873209">
                  <a:extLst>
                    <a:ext uri="{9D8B030D-6E8A-4147-A177-3AD203B41FA5}">
                      <a16:colId xmlns:a16="http://schemas.microsoft.com/office/drawing/2014/main" val="3634911527"/>
                    </a:ext>
                  </a:extLst>
                </a:gridCol>
              </a:tblGrid>
              <a:tr h="36438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How many classrooms are there in our school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？我们学校有多少间教室？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用于询问数量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后面一定要跟可数名词的复数形式。询问不可数名词的数量时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。此外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还可以表示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多少钱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？有一间音乐教室吗？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there is.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是的，有。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—Are there any computer rooms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？有电脑室吗？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there are.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是的，有。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句型的一般疑问句是将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动词提到句首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吗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。当句子中有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一定要改为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Let’s go and have a look.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让我们去看看吧。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是建议某人做某事的一种常用邀请语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让我们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吧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。此外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句子当中的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看一看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意思相同。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745297"/>
                  </a:ext>
                </a:extLst>
              </a:tr>
            </a:tbl>
          </a:graphicData>
        </a:graphic>
      </p:graphicFrame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940186"/>
            <a:ext cx="11521280" cy="54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940186"/>
            <a:ext cx="11521280" cy="542427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08632"/>
              </p:ext>
            </p:extLst>
          </p:nvPr>
        </p:nvGraphicFramePr>
        <p:xfrm>
          <a:off x="334566" y="1467693"/>
          <a:ext cx="11521281" cy="4679696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461085117"/>
                    </a:ext>
                  </a:extLst>
                </a:gridCol>
                <a:gridCol w="10585177">
                  <a:extLst>
                    <a:ext uri="{9D8B030D-6E8A-4147-A177-3AD203B41FA5}">
                      <a16:colId xmlns:a16="http://schemas.microsoft.com/office/drawing/2014/main" val="17689106"/>
                    </a:ext>
                  </a:extLst>
                </a:gridCol>
              </a:tblGrid>
              <a:tr h="38884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there be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句型的特殊疑问句：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句型当中的数量进行提问时，用特殊疑问词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many,how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many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多少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，后面跟可数名词的复数形式。其基本结构为：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＋可数名词复数＋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there ...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回答需用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“There is/are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＋数词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结构，或者直接用数词回答。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基数词和序数词：表示数量或顺序的词叫作数词。数词又分为基数词和序数词，基数词表示数量，序数词表示顺序。如：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one-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first,two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second,three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-third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8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48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目标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7" y="940186"/>
            <a:ext cx="11521280" cy="542427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221955"/>
              </p:ext>
            </p:extLst>
          </p:nvPr>
        </p:nvGraphicFramePr>
        <p:xfrm>
          <a:off x="343113" y="1476238"/>
          <a:ext cx="1151273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68885">
                  <a:extLst>
                    <a:ext uri="{9D8B030D-6E8A-4147-A177-3AD203B41FA5}">
                      <a16:colId xmlns:a16="http://schemas.microsoft.com/office/drawing/2014/main" val="2732605285"/>
                    </a:ext>
                  </a:extLst>
                </a:gridCol>
                <a:gridCol w="10643849">
                  <a:extLst>
                    <a:ext uri="{9D8B030D-6E8A-4147-A177-3AD203B41FA5}">
                      <a16:colId xmlns:a16="http://schemas.microsoft.com/office/drawing/2014/main" val="39445312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知识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D8CB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英国和美国楼层的不同表达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在英式英语中，地面的楼层是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ground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，依次往上分别是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first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second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，以此类推。电梯按钮上的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“G”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指的就是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ground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在美式英语中，地面的楼层是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first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，依次往上分别是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second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third floor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，以此类推。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739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01406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461</Words>
  <Application>Microsoft Office PowerPoint</Application>
  <PresentationFormat>自定义</PresentationFormat>
  <Paragraphs>40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2025-05-27T02:14:19Z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